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9"/>
  </p:notesMasterIdLst>
  <p:sldIdLst>
    <p:sldId id="12617" r:id="rId2"/>
    <p:sldId id="12618" r:id="rId3"/>
    <p:sldId id="12592" r:id="rId4"/>
    <p:sldId id="12593" r:id="rId5"/>
    <p:sldId id="12613" r:id="rId6"/>
    <p:sldId id="11553" r:id="rId7"/>
    <p:sldId id="12402" r:id="rId8"/>
    <p:sldId id="12403" r:id="rId9"/>
    <p:sldId id="12435" r:id="rId10"/>
    <p:sldId id="11666" r:id="rId11"/>
    <p:sldId id="12512" r:id="rId12"/>
    <p:sldId id="12600" r:id="rId13"/>
    <p:sldId id="12076" r:id="rId14"/>
    <p:sldId id="12078" r:id="rId15"/>
    <p:sldId id="12406" r:id="rId16"/>
    <p:sldId id="12417" r:id="rId17"/>
    <p:sldId id="12276" r:id="rId18"/>
    <p:sldId id="12514" r:id="rId19"/>
    <p:sldId id="12510" r:id="rId20"/>
    <p:sldId id="12582" r:id="rId21"/>
    <p:sldId id="12584" r:id="rId22"/>
    <p:sldId id="12583" r:id="rId23"/>
    <p:sldId id="12585" r:id="rId24"/>
    <p:sldId id="12588" r:id="rId25"/>
    <p:sldId id="12590" r:id="rId26"/>
    <p:sldId id="12591" r:id="rId27"/>
    <p:sldId id="12586" r:id="rId28"/>
    <p:sldId id="12587" r:id="rId29"/>
    <p:sldId id="12521" r:id="rId30"/>
    <p:sldId id="12522" r:id="rId31"/>
    <p:sldId id="12520" r:id="rId32"/>
    <p:sldId id="12599" r:id="rId33"/>
    <p:sldId id="12524" r:id="rId34"/>
    <p:sldId id="12610" r:id="rId35"/>
    <p:sldId id="12611" r:id="rId36"/>
    <p:sldId id="12612" r:id="rId37"/>
    <p:sldId id="12601" r:id="rId38"/>
    <p:sldId id="12602" r:id="rId39"/>
    <p:sldId id="12518" r:id="rId40"/>
    <p:sldId id="12511" r:id="rId41"/>
    <p:sldId id="12515" r:id="rId42"/>
    <p:sldId id="12603" r:id="rId43"/>
    <p:sldId id="12604" r:id="rId44"/>
    <p:sldId id="12605" r:id="rId45"/>
    <p:sldId id="12606" r:id="rId46"/>
    <p:sldId id="12608" r:id="rId47"/>
    <p:sldId id="12607" r:id="rId48"/>
    <p:sldId id="12516" r:id="rId49"/>
    <p:sldId id="12517" r:id="rId50"/>
    <p:sldId id="11463" r:id="rId51"/>
    <p:sldId id="12523" r:id="rId52"/>
    <p:sldId id="12594" r:id="rId53"/>
    <p:sldId id="12609" r:id="rId54"/>
    <p:sldId id="12595" r:id="rId55"/>
    <p:sldId id="12596" r:id="rId56"/>
    <p:sldId id="12597" r:id="rId57"/>
    <p:sldId id="1259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15A"/>
    <a:srgbClr val="B05D26"/>
    <a:srgbClr val="00FFFF"/>
    <a:srgbClr val="3399FF"/>
    <a:srgbClr val="5BADFF"/>
    <a:srgbClr val="474B54"/>
    <a:srgbClr val="00FFCC"/>
    <a:srgbClr val="401206"/>
    <a:srgbClr val="AC511C"/>
    <a:srgbClr val="CE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74" autoAdjust="0"/>
    <p:restoredTop sz="82729" autoAdjust="0"/>
  </p:normalViewPr>
  <p:slideViewPr>
    <p:cSldViewPr>
      <p:cViewPr varScale="1">
        <p:scale>
          <a:sx n="71" d="100"/>
          <a:sy n="71" d="100"/>
        </p:scale>
        <p:origin x="131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Eternal life comes before</a:t>
            </a:r>
            <a:r>
              <a:rPr lang="en-US" baseline="0" dirty="0" smtClean="0"/>
              <a:t> believing. Believing is the result of having eternal life.</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54177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current condition</a:t>
            </a:r>
            <a:r>
              <a:rPr lang="en-US" baseline="0" dirty="0" smtClean="0"/>
              <a:t> is stated in relationship to the brethren in that we have purified our souls, having been born again with an incorruptible seed, [by the means of obeying the truth through the conviction of the Holy Spirit, which is the command of the Father to believe in His Son Jesus Christ, and the will of the Father that whoever believes in Him has everlasting life], for the purpose of sincerely loving the brethren deeply and constantly just like the Word of God that never fades, but eternally endures.</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59160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418694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380648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184563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296333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Beloved “</a:t>
            </a:r>
            <a:r>
              <a:rPr lang="en-US" baseline="0" dirty="0" err="1" smtClean="0"/>
              <a:t>agapetos</a:t>
            </a:r>
            <a:r>
              <a:rPr lang="en-US" baseline="0" dirty="0" smtClean="0"/>
              <a:t>” – those who are loved, “loved ones” Peter is addresses believers, who already have everlasting life. He is not telling them how to get eternal life “</a:t>
            </a:r>
            <a:r>
              <a:rPr lang="en-US" baseline="0" dirty="0" err="1" smtClean="0"/>
              <a:t>zoe</a:t>
            </a:r>
            <a:r>
              <a:rPr lang="en-US" baseline="0" dirty="0" smtClean="0"/>
              <a:t>”, but how to live it out resulting in the salvation of their soul “</a:t>
            </a:r>
            <a:r>
              <a:rPr lang="en-US" baseline="0" dirty="0" err="1" smtClean="0"/>
              <a:t>psuche</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Having a proper relationship to this world in which we live begins with a deep realization and understanding that we do not belong to it. The world / cosmos in which we currently live is the evil age which is ruled by Satan and his demons.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people say that Satan is already bond. Common sense tells us otherwise.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90433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beg”; “I beseech” - “</a:t>
            </a:r>
            <a:r>
              <a:rPr lang="en-US" baseline="0" dirty="0" err="1" smtClean="0"/>
              <a:t>parakaleo</a:t>
            </a:r>
            <a:r>
              <a:rPr lang="en-US" baseline="0" dirty="0" smtClean="0"/>
              <a:t>” – to call near; to invite; request or ask; Peter is attempting to plead with them through reason, not forcing them or attempting to manipulate them against their will. He is attempting to persuade them to take a course of action that is going to be beneficial to their overall well being.</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91466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first reminds them of their/our place in the world. Having a proper relationship to this world in which we live begins with a deep realization and understanding that we do not belong to it. The world / cosmos in which we currently live is an evil age which is ruled by Satan and his demons. He sends forth his false prophets to deceive this world, who come in the spirit of the Antichrist, who is already in the world. (1 Jn. 4:1) John tells us we are “not to love this world or the things in this world” (2:15). primarily because “this world is passing away and the lust of it” (2:17). This is the world in which we live. We are temporary residents who are just passing through until the King returns to establish His unending eternal kingdom. “I’ll be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Someday the kingdoms of this world (ruled by the Devil) will become “the kingdoms of our Lord and of His Christ, and He shall reign forever and ever.” (Rev. 11:15) At that time we will return with Him to rule over a new world. He will rule with a rod of iron. His kingdom will be characterized by justice, righteousness and peace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12201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salvation of the soul “</a:t>
            </a:r>
            <a:r>
              <a:rPr lang="en-US" baseline="0" dirty="0" err="1" smtClean="0"/>
              <a:t>psuche</a:t>
            </a:r>
            <a:r>
              <a:rPr lang="en-US" baseline="0" dirty="0" smtClean="0"/>
              <a:t>” is worked out by abstinence from fleshly lust in relation to the world around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“lusts” are our natural desires or longings that originate from the body/flesh gone amuck, because of the fall. Fleshly lusts are longings that are especially forbidden.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209581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 is prompted from the lust of the flesh that originate in the body. Man then choses willfully or freely to follow through with what the lust of the flesh is demanding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flesh or the body is not intrinsically or fundamentally evil. God did not create an evil body. Everything God created was good, very good. But the body or flesh is fallen and corrupted by sin.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295735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Believing comes before receiving eternal life. Eternal life is the result of believing.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943637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113119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2596309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229547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sensual worldly life is when a believer begins to just live for himself and pleasures of this world. He thinks he is saving himself, his present life, but in the end he will lose this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“For whoever desires to save his life will lose it, but whoever loses his life for My sake will find it. For what profit is it to a man if he gains the whole world, and loses his own soul?” (Matt 16:25-26)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2375981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Was Jesus giving instruction to unbelievers in order for them to be eternally saved? NO! Jesus was speaking to His disciples who were already eternally saved, they already had “</a:t>
            </a:r>
            <a:r>
              <a:rPr lang="en-US" baseline="0" dirty="0" err="1" smtClean="0"/>
              <a:t>zoe</a:t>
            </a:r>
            <a:r>
              <a:rPr lang="en-US" baseline="0" dirty="0" smtClean="0"/>
              <a:t>” life. He is giving instruction concerning how they may save their “</a:t>
            </a:r>
            <a:r>
              <a:rPr lang="en-US" baseline="0" dirty="0" err="1" smtClean="0"/>
              <a:t>psuche</a:t>
            </a:r>
            <a:r>
              <a:rPr lang="en-US" baseline="0" dirty="0" smtClean="0"/>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365136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Those who serve Christ will receive praise, honor and glory from the Father at the revelation of Jesus Christ (1:7)</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37613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believer who saves his soul by postponing personal gratification now knows that in the end it is not really lose proposition, because he knows what David said in Psalm 16:11, “In </a:t>
            </a:r>
            <a:r>
              <a:rPr lang="en-US" i="1" baseline="0" dirty="0" smtClean="0"/>
              <a:t>the Lord’s </a:t>
            </a:r>
            <a:r>
              <a:rPr lang="en-US" baseline="0" dirty="0" smtClean="0"/>
              <a:t>presence is fullness of joy; At Your right hand are pleasures forevermore.”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2026277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363446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previous section, harmony among the brethren and collective growth in the Word have God’s glory ultimately in view. So also here. Our holy life is lived in order to triumph over criticism by the unregenerate to the end that they might </a:t>
            </a:r>
            <a:r>
              <a:rPr lang="en-US" i="1" baseline="0" dirty="0" smtClean="0"/>
              <a:t>also</a:t>
            </a:r>
            <a:r>
              <a:rPr lang="en-US" baseline="0" dirty="0" smtClean="0"/>
              <a:t> glorify God. The salvation of the soul is inseparable in our experience from the glory of God in our lives, both now and at the end.” (Hodges, p.46) It is when God is glorified in every area of our life, then the “soul” “</a:t>
            </a:r>
            <a:r>
              <a:rPr lang="en-US" baseline="0" dirty="0" err="1" smtClean="0"/>
              <a:t>psuche</a:t>
            </a:r>
            <a:r>
              <a:rPr lang="en-US" baseline="0" dirty="0" smtClean="0"/>
              <a:t>” is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Gentiles” is about equivalent to the expression “the heathen” that is, those who do not know God. “Christians constitute a separate race, distinct from the “Gentiles” around them.” (Hodges, p. 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Christian is a witness. The question is what kind of witness are you? I have said that either you will have creditability or “</a:t>
            </a:r>
            <a:r>
              <a:rPr lang="en-US" baseline="0" dirty="0" err="1" smtClean="0"/>
              <a:t>crudeability</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end God will be glorified when He come visiting either for blessing or for judgment. The day of visitation “refers to a time when the harshly critical unsaved person either is eternally saved or is eternally judged. We are to live our lives in a way that all criticism of our life may ultimately be reversed to the glory of God” (Hodges, p. 47).</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205448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would understand this is a general sense, rather than in </a:t>
            </a:r>
            <a:r>
              <a:rPr lang="en-US" baseline="0" dirty="0" err="1" smtClean="0"/>
              <a:t>na</a:t>
            </a:r>
            <a:r>
              <a:rPr lang="en-US" baseline="0" dirty="0" smtClean="0"/>
              <a:t> absolute sense, in the same way it is said that children who obey their parents are promised to live a long life. It’s not absolute because there are children who have obeyed their parents and have </a:t>
            </a:r>
            <a:r>
              <a:rPr lang="en-US" u="sng" baseline="0" dirty="0" smtClean="0"/>
              <a:t>not</a:t>
            </a:r>
            <a:r>
              <a:rPr lang="en-US" u="none" baseline="0" dirty="0" smtClean="0"/>
              <a:t> </a:t>
            </a:r>
            <a:r>
              <a:rPr lang="en-US" baseline="0" dirty="0" smtClean="0"/>
              <a:t>lived a long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somewhere along the line if you conducted your life in an honorable and godly way you will be criticized, slandered or mocked for your good conduct, as we live our lives in this evil age. </a:t>
            </a:r>
            <a:r>
              <a:rPr lang="en-US" sz="1200" kern="1200" dirty="0" smtClean="0">
                <a:solidFill>
                  <a:schemeClr val="tx1"/>
                </a:solidFill>
                <a:effectLst/>
                <a:latin typeface="+mn-lt"/>
                <a:ea typeface="+mn-ea"/>
                <a:cs typeface="+mn-cs"/>
              </a:rPr>
              <a:t>When you abstain someone may, “What are you religious or something?”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should not though use this as some litmus test to say that if some professing Christian is not currently being persecuted then he must not be godly or that he never really believed and therefore is not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believers do not abide in Christ and continue following Him so as to avoid persecution. They are still eternally saved, but they will fail to save their soul, “</a:t>
            </a:r>
            <a:r>
              <a:rPr lang="en-US" baseline="0" dirty="0" err="1" smtClean="0"/>
              <a:t>psuche</a:t>
            </a:r>
            <a:r>
              <a:rPr lang="en-US" baseline="0" dirty="0" smtClean="0"/>
              <a:t>” and receive their reward. But those who suffer with Christ will also reign with Christ, and are blessed…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2113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all believe that Jesus paid it all, right? God provided the basis of salvation though the death and resurrection of Jesus Christ. We could have died for our sins but we would still be dead. What we also need is life. The death and resurrection of God’s son provides what we could not.</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1811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372587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4067569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a:p>
        </p:txBody>
      </p:sp>
    </p:spTree>
    <p:extLst>
      <p:ext uri="{BB962C8B-B14F-4D97-AF65-F5344CB8AC3E}">
        <p14:creationId xmlns:p14="http://schemas.microsoft.com/office/powerpoint/2010/main" val="2100269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a:t>
            </a:r>
            <a:r>
              <a:rPr lang="en-US" baseline="0" dirty="0" smtClean="0"/>
              <a:t> t</a:t>
            </a:r>
            <a:r>
              <a:rPr lang="en-US" dirty="0" smtClean="0"/>
              <a:t>hree natural</a:t>
            </a:r>
            <a:r>
              <a:rPr lang="en-US" baseline="0" dirty="0" smtClean="0"/>
              <a:t> divisions: first is general submission to every human institution (2:13-17); second, specific submission of slaves to masters (2:18-25); and third specific submission of wives to husbands (3:1-7). These basic social relationships are the result of believers being in the world, but we are not to be of the world. Our conduct is to set apart from the world in which we live. We are like a boat in the water, attempting to keep water out of the boat. It’s when we get water/world in the boat that’s a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Peter has</a:t>
            </a:r>
            <a:r>
              <a:rPr lang="en-US" baseline="0" dirty="0" smtClean="0"/>
              <a:t> in mind primarily our dealings with the unsaved (saved slaves with unsaved masters or saved wives with unsaved husbands). It has been suggested that these categories were chosen because slaves and women made up the majority of converts in the early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“Three areas of subjection are covered by Peter. He writes about submission in public affairs, professional affairs and private affairs. Subjection is to permeate public life, the home (house slaves) and the family. Each area becomes more personal and is a deeper more difficult subjection. Peter sets up the model of Christian subjection beginning from the outward and most visible to the inward and most private.” (Hodges, p.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current age is the only time that we can learn what it means to be submissive, since during the Kingdom we will be ruling with Christ. We will be able to teach others what it means to be submissive, because we practiced it ourselves at a time when it was most difficult.</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a:p>
        </p:txBody>
      </p:sp>
    </p:spTree>
    <p:extLst>
      <p:ext uri="{BB962C8B-B14F-4D97-AF65-F5344CB8AC3E}">
        <p14:creationId xmlns:p14="http://schemas.microsoft.com/office/powerpoint/2010/main" val="3092420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a:p>
        </p:txBody>
      </p:sp>
    </p:spTree>
    <p:extLst>
      <p:ext uri="{BB962C8B-B14F-4D97-AF65-F5344CB8AC3E}">
        <p14:creationId xmlns:p14="http://schemas.microsoft.com/office/powerpoint/2010/main" val="923948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subject because it is God’s will, and it is His way of silencing those who are hostile to the faith. We bring needless reproach on Christianity and violate His divine will if we rebel.” (Hodges, p. 50)</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40</a:t>
            </a:fld>
            <a:endParaRPr lang="en-US"/>
          </a:p>
        </p:txBody>
      </p:sp>
    </p:spTree>
    <p:extLst>
      <p:ext uri="{BB962C8B-B14F-4D97-AF65-F5344CB8AC3E}">
        <p14:creationId xmlns:p14="http://schemas.microsoft.com/office/powerpoint/2010/main" val="1718750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Civil authorities or the government exist for the purpose of punishing evildoers and for praising those who do good.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41</a:t>
            </a:fld>
            <a:endParaRPr lang="en-US"/>
          </a:p>
        </p:txBody>
      </p:sp>
    </p:spTree>
    <p:extLst>
      <p:ext uri="{BB962C8B-B14F-4D97-AF65-F5344CB8AC3E}">
        <p14:creationId xmlns:p14="http://schemas.microsoft.com/office/powerpoint/2010/main" val="266464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42</a:t>
            </a:fld>
            <a:endParaRPr lang="en-US"/>
          </a:p>
        </p:txBody>
      </p:sp>
    </p:spTree>
    <p:extLst>
      <p:ext uri="{BB962C8B-B14F-4D97-AF65-F5344CB8AC3E}">
        <p14:creationId xmlns:p14="http://schemas.microsoft.com/office/powerpoint/2010/main" val="3914295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43</a:t>
            </a:fld>
            <a:endParaRPr lang="en-US"/>
          </a:p>
        </p:txBody>
      </p:sp>
    </p:spTree>
    <p:extLst>
      <p:ext uri="{BB962C8B-B14F-4D97-AF65-F5344CB8AC3E}">
        <p14:creationId xmlns:p14="http://schemas.microsoft.com/office/powerpoint/2010/main" val="4026202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44</a:t>
            </a:fld>
            <a:endParaRPr lang="en-US"/>
          </a:p>
        </p:txBody>
      </p:sp>
    </p:spTree>
    <p:extLst>
      <p:ext uri="{BB962C8B-B14F-4D97-AF65-F5344CB8AC3E}">
        <p14:creationId xmlns:p14="http://schemas.microsoft.com/office/powerpoint/2010/main" val="340263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some</a:t>
            </a:r>
            <a:r>
              <a:rPr lang="en-US" baseline="0" dirty="0" smtClean="0"/>
              <a:t> would have us believe that Jesus did it all, including providing the means of salvation, by giving us the gift of saving faith.</a:t>
            </a:r>
          </a:p>
          <a:p>
            <a:endParaRPr lang="en-US" baseline="0" dirty="0" smtClean="0"/>
          </a:p>
          <a:p>
            <a:r>
              <a:rPr lang="en-US" dirty="0" smtClean="0"/>
              <a:t>This</a:t>
            </a:r>
            <a:r>
              <a:rPr lang="en-US" baseline="0" dirty="0" smtClean="0"/>
              <a:t> is the</a:t>
            </a:r>
            <a:r>
              <a:rPr lang="en-US" dirty="0" smtClean="0"/>
              <a:t> Calvinist</a:t>
            </a:r>
            <a:r>
              <a:rPr lang="en-US" baseline="0" dirty="0" smtClean="0"/>
              <a:t> or Reformed Doctrine that teaches that man is so deep in sin that “whosoever” has “no ability” to do anything, including believing, this also means that “whosoever” cannot exercise unbelief as well. </a:t>
            </a:r>
          </a:p>
          <a:p>
            <a:endParaRPr lang="en-US" baseline="0" dirty="0" smtClean="0"/>
          </a:p>
          <a:p>
            <a:r>
              <a:rPr lang="en-US" baseline="0" dirty="0" smtClean="0"/>
              <a:t>The question arise then why would God condemn someone for not being able to do anything, like believing. It’s not their fault they simply cannot believe. This makes God unjust. The alternative is not just hard believism, but impossible believism.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1760281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45</a:t>
            </a:fld>
            <a:endParaRPr lang="en-US"/>
          </a:p>
        </p:txBody>
      </p:sp>
    </p:spTree>
    <p:extLst>
      <p:ext uri="{BB962C8B-B14F-4D97-AF65-F5344CB8AC3E}">
        <p14:creationId xmlns:p14="http://schemas.microsoft.com/office/powerpoint/2010/main" val="406921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46</a:t>
            </a:fld>
            <a:endParaRPr lang="en-US"/>
          </a:p>
        </p:txBody>
      </p:sp>
    </p:spTree>
    <p:extLst>
      <p:ext uri="{BB962C8B-B14F-4D97-AF65-F5344CB8AC3E}">
        <p14:creationId xmlns:p14="http://schemas.microsoft.com/office/powerpoint/2010/main" val="2243108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47</a:t>
            </a:fld>
            <a:endParaRPr lang="en-US"/>
          </a:p>
        </p:txBody>
      </p:sp>
    </p:spTree>
    <p:extLst>
      <p:ext uri="{BB962C8B-B14F-4D97-AF65-F5344CB8AC3E}">
        <p14:creationId xmlns:p14="http://schemas.microsoft.com/office/powerpoint/2010/main" val="2874680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subject because it is God’s will, and it is His way of silencing the critics, those who are hostile to the faith of Christ.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48</a:t>
            </a:fld>
            <a:endParaRPr lang="en-US"/>
          </a:p>
        </p:txBody>
      </p:sp>
    </p:spTree>
    <p:extLst>
      <p:ext uri="{BB962C8B-B14F-4D97-AF65-F5344CB8AC3E}">
        <p14:creationId xmlns:p14="http://schemas.microsoft.com/office/powerpoint/2010/main" val="3148728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concludes with the admonition for us to give general respect for all people (for all are created in the image of God), this is deepened to love for the brethren (for they are created in the image of Christ) and we are to fear God (for God rewards and punishes) which is extend to honoring the king (who has God’s authority to reward and punish).</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49</a:t>
            </a:fld>
            <a:endParaRPr lang="en-US"/>
          </a:p>
        </p:txBody>
      </p:sp>
    </p:spTree>
    <p:extLst>
      <p:ext uri="{BB962C8B-B14F-4D97-AF65-F5344CB8AC3E}">
        <p14:creationId xmlns:p14="http://schemas.microsoft.com/office/powerpoint/2010/main" val="1048046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50</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51</a:t>
            </a:fld>
            <a:endParaRPr lang="en-US"/>
          </a:p>
        </p:txBody>
      </p:sp>
    </p:spTree>
    <p:extLst>
      <p:ext uri="{BB962C8B-B14F-4D97-AF65-F5344CB8AC3E}">
        <p14:creationId xmlns:p14="http://schemas.microsoft.com/office/powerpoint/2010/main" val="2591123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full reward is “receiving the end of your faith — the salvation of your souls “</a:t>
            </a:r>
            <a:r>
              <a:rPr lang="en-US" baseline="0" dirty="0" err="1" smtClean="0"/>
              <a:t>psuche</a:t>
            </a:r>
            <a:r>
              <a:rPr lang="en-US" baseline="0" dirty="0" smtClean="0"/>
              <a:t>” (1 Pt. 1:9), which we receive at the revelation of God’s Son. Revelation 22:12 says…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52</a:t>
            </a:fld>
            <a:endParaRPr lang="en-US"/>
          </a:p>
        </p:txBody>
      </p:sp>
    </p:spTree>
    <p:extLst>
      <p:ext uri="{BB962C8B-B14F-4D97-AF65-F5344CB8AC3E}">
        <p14:creationId xmlns:p14="http://schemas.microsoft.com/office/powerpoint/2010/main" val="1883345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53</a:t>
            </a:fld>
            <a:endParaRPr lang="en-US"/>
          </a:p>
        </p:txBody>
      </p:sp>
    </p:spTree>
    <p:extLst>
      <p:ext uri="{BB962C8B-B14F-4D97-AF65-F5344CB8AC3E}">
        <p14:creationId xmlns:p14="http://schemas.microsoft.com/office/powerpoint/2010/main" val="1267104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when the kingdoms of this world has become the kingdoms of Our Lord and Christ that the 24 elders will fall down and worship Him and declare… (Rev. 11:17-18)</a:t>
            </a:r>
          </a:p>
        </p:txBody>
      </p:sp>
      <p:sp>
        <p:nvSpPr>
          <p:cNvPr id="4" name="Slide Number Placeholder 3"/>
          <p:cNvSpPr>
            <a:spLocks noGrp="1"/>
          </p:cNvSpPr>
          <p:nvPr>
            <p:ph type="sldNum" sz="quarter" idx="10"/>
          </p:nvPr>
        </p:nvSpPr>
        <p:spPr/>
        <p:txBody>
          <a:bodyPr/>
          <a:lstStyle/>
          <a:p>
            <a:fld id="{5BBF6F0B-DBB2-4731-9E5A-3C5F1189FD82}" type="slidenum">
              <a:rPr lang="en-US" smtClean="0"/>
              <a:pPr/>
              <a:t>54</a:t>
            </a:fld>
            <a:endParaRPr lang="en-US"/>
          </a:p>
        </p:txBody>
      </p:sp>
    </p:spTree>
    <p:extLst>
      <p:ext uri="{BB962C8B-B14F-4D97-AF65-F5344CB8AC3E}">
        <p14:creationId xmlns:p14="http://schemas.microsoft.com/office/powerpoint/2010/main" val="314437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Robert</a:t>
            </a:r>
            <a:r>
              <a:rPr lang="en-US" baseline="0" dirty="0" smtClean="0"/>
              <a:t> M. Zins, a Dallas Seminary doctrinal graduate declares that GES has become apostate is because they and we have departed from the doctrine that says that Jesus did it all. </a:t>
            </a:r>
          </a:p>
          <a:p>
            <a:endParaRPr lang="en-US" baseline="0" dirty="0" smtClean="0"/>
          </a:p>
          <a:p>
            <a:r>
              <a:rPr lang="en-US" baseline="0" dirty="0" smtClean="0"/>
              <a:t>God provided not only a savior, but also saving faith. In other words, God must save a sinner, regenerate him, give him life, before he can believe. The apostasy is the departure from the doctrine of “total depravity” as they define it as “total inability”.</a:t>
            </a:r>
          </a:p>
          <a:p>
            <a:endParaRPr lang="en-US" baseline="0" dirty="0" smtClean="0"/>
          </a:p>
          <a:p>
            <a:r>
              <a:rPr lang="en-US" baseline="0" dirty="0" smtClean="0"/>
              <a:t>God is sovereign, but it is also true that all men were created by God with a freewill, with the capacity to either accept or reject the Gospel message. Not self-generated faith, but a God given means to believe or not. If this was not so then we should not be pleading with men to believe in the Gospel and the message of life, but we should be pleading with God to give men the faith to believe. I think that is what J.R. Packer concluded in a book titled, “Evangelism and the Sovereignty of God”.</a:t>
            </a:r>
          </a:p>
          <a:p>
            <a:endParaRPr lang="en-US" baseline="0" dirty="0" smtClean="0"/>
          </a:p>
          <a:p>
            <a:r>
              <a:rPr lang="en-US" baseline="0" dirty="0" smtClean="0"/>
              <a:t>When you believe in Jesus for eternal life, you are doing something. Now we like to say its not what we do, but it what Jesus has done. That true! But though believing is something we do it is not a work. Paul said that “no man is justified by the works of the Law.” Believing is not something we can boast about. Anybody can believe, the reason the don’t -- they are not willing to believe. Now, when we believe we are also at the same time “doing the will of the Father” and keeping his commandment to believe. However, this not a work that merits eternal salvation.</a:t>
            </a:r>
          </a:p>
          <a:p>
            <a:endParaRPr lang="en-US" baseline="0" dirty="0" smtClean="0"/>
          </a:p>
          <a:p>
            <a:r>
              <a:rPr lang="en-US" dirty="0" smtClean="0"/>
              <a:t>Unfortunately these </a:t>
            </a:r>
            <a:r>
              <a:rPr lang="en-US" baseline="0" dirty="0" smtClean="0"/>
              <a:t>so-called Reformers have really failed to “understand the grace of God in truth” (Col. 1:7). They fail do to make the proper distinctions between faith and works, justification and sanctification and between eternal salvation and soul salvation.</a:t>
            </a:r>
          </a:p>
          <a:p>
            <a:endParaRPr lang="en-US" baseline="0" dirty="0" smtClean="0"/>
          </a:p>
          <a:p>
            <a:r>
              <a:rPr lang="en-US" dirty="0" smtClean="0"/>
              <a:t>“Dedicated to the clear proclamation of God's free salvation through faith alone in Christ alone, which is properly correlated with and yet distinguished from issues related to discipleship, i.e.: "giving, committing or surrendering your life to Christ". Simply believe in Jesus and He guarantees you will never die spiritually. That's Good News!</a:t>
            </a:r>
          </a:p>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1846722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the smallest work is remembered.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55</a:t>
            </a:fld>
            <a:endParaRPr lang="en-US"/>
          </a:p>
        </p:txBody>
      </p:sp>
    </p:spTree>
    <p:extLst>
      <p:ext uri="{BB962C8B-B14F-4D97-AF65-F5344CB8AC3E}">
        <p14:creationId xmlns:p14="http://schemas.microsoft.com/office/powerpoint/2010/main" val="40465000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always remember that we are to work for the Lord, we serve Him, knowing we will be rewarded from the Lord. Growing in the grace and knowledge of Christ is </a:t>
            </a:r>
            <a:r>
              <a:rPr lang="en-US" u="sng" baseline="0" dirty="0" smtClean="0"/>
              <a:t>knowing</a:t>
            </a:r>
            <a:r>
              <a:rPr lang="en-US" baseline="0" dirty="0" smtClean="0"/>
              <a:t> that He will reward his faithful servants. If you don’t know this then you need to grow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Growing</a:t>
            </a:r>
            <a:r>
              <a:rPr lang="en-US" sz="1200" kern="1200" baseline="0" dirty="0" smtClean="0">
                <a:solidFill>
                  <a:schemeClr val="tx1"/>
                </a:solidFill>
                <a:latin typeface="+mn-lt"/>
                <a:ea typeface="+mn-ea"/>
                <a:cs typeface="+mn-cs"/>
              </a:rPr>
              <a:t> in the grace and knowledge of Christ is being able to </a:t>
            </a:r>
            <a:r>
              <a:rPr lang="en-US" sz="1200" kern="1200" dirty="0" smtClean="0">
                <a:solidFill>
                  <a:schemeClr val="tx1"/>
                </a:solidFill>
                <a:latin typeface="+mn-lt"/>
                <a:ea typeface="+mn-ea"/>
                <a:cs typeface="+mn-cs"/>
              </a:rPr>
              <a:t>properly correlated with and yet distinguish between issues related to eternal</a:t>
            </a:r>
            <a:r>
              <a:rPr lang="en-US" sz="1200" kern="1200" baseline="0" dirty="0" smtClean="0">
                <a:solidFill>
                  <a:schemeClr val="tx1"/>
                </a:solidFill>
                <a:latin typeface="+mn-lt"/>
                <a:ea typeface="+mn-ea"/>
                <a:cs typeface="+mn-cs"/>
              </a:rPr>
              <a:t> salvation and soul salvation.</a:t>
            </a: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56</a:t>
            </a:fld>
            <a:endParaRPr lang="en-US"/>
          </a:p>
        </p:txBody>
      </p:sp>
    </p:spTree>
    <p:extLst>
      <p:ext uri="{BB962C8B-B14F-4D97-AF65-F5344CB8AC3E}">
        <p14:creationId xmlns:p14="http://schemas.microsoft.com/office/powerpoint/2010/main" val="3806957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Therefore let know one cheat you of your reward, your “soul salvation”.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57</a:t>
            </a:fld>
            <a:endParaRPr lang="en-US"/>
          </a:p>
        </p:txBody>
      </p:sp>
    </p:spTree>
    <p:extLst>
      <p:ext uri="{BB962C8B-B14F-4D97-AF65-F5344CB8AC3E}">
        <p14:creationId xmlns:p14="http://schemas.microsoft.com/office/powerpoint/2010/main" val="114583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book of first Peter</a:t>
            </a:r>
            <a:r>
              <a:rPr lang="en-US" baseline="0" dirty="0" smtClean="0"/>
              <a:t> I’m attempting to make these similarities and difference distinguishable, that is making them clear.</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who believes in the Son has everlasting life; and he who does not believe the Son shall not see life, but the wrath of God abides on him.“ (John 3:36)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Perishing is reaping the eternal consequences of not having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388157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Peter describes how the salvation of the soul is worked out in our lives in relationship to God through obedience to God and through fear of God.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427192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jp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4838"/>
          <a:stretch/>
        </p:blipFill>
        <p:spPr>
          <a:xfrm>
            <a:off x="171450" y="0"/>
            <a:ext cx="8900541" cy="6870700"/>
          </a:xfrm>
          <a:prstGeom prst="rect">
            <a:avLst/>
          </a:prstGeom>
          <a:effectLst>
            <a:softEdge rad="317500"/>
          </a:effectLst>
        </p:spPr>
      </p:pic>
      <p:sp>
        <p:nvSpPr>
          <p:cNvPr id="8" name="TextBox 7"/>
          <p:cNvSpPr txBox="1"/>
          <p:nvPr/>
        </p:nvSpPr>
        <p:spPr>
          <a:xfrm>
            <a:off x="209550" y="533400"/>
            <a:ext cx="8724900" cy="341632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so loved the world that He gave His only begotten Son, that whoever </a:t>
            </a:r>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a:t>
            </a: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everlasting </a:t>
            </a:r>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 </a:t>
            </a: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believes in </a:t>
            </a:r>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and will not perish.” </a:t>
            </a:r>
            <a:r>
              <a:rPr lang="en-US" sz="5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3:16)</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038337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40707" y="1905506"/>
            <a:ext cx="5462587" cy="3046988"/>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Comparison</a:t>
            </a:r>
          </a:p>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Chart</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453045" y="188145"/>
            <a:ext cx="3837307" cy="70788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Life “</a:t>
            </a:r>
            <a:r>
              <a:rPr lang="en-US" sz="4000" b="1" u="sng" dirty="0" err="1"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zoe</a:t>
            </a: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 Salvation</a:t>
            </a:r>
            <a:endParaRPr lang="en-US" sz="4000" b="1" u="sng" dirty="0">
              <a:ln w="6350">
                <a:solidFill>
                  <a:sysClr val="windowText" lastClr="000000"/>
                </a:solidFill>
              </a:ln>
              <a:solidFill>
                <a:srgbClr val="FFFF00"/>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4808652" y="4647915"/>
            <a:ext cx="4127627"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Approved as a Obedient Child</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736042" y="205174"/>
            <a:ext cx="4026072" cy="70788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Soul “</a:t>
            </a:r>
            <a:r>
              <a:rPr lang="en-US" sz="4000" b="1" u="sng" dirty="0" err="1"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psuche</a:t>
            </a:r>
            <a:r>
              <a:rPr lang="en-US" sz="4000" b="1" u="sng" dirty="0" smtClean="0">
                <a:ln w="6350">
                  <a:solidFill>
                    <a:sysClr val="windowText" lastClr="000000"/>
                  </a:solidFill>
                </a:ln>
                <a:solidFill>
                  <a:schemeClr val="bg1"/>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rPr>
              <a:t>” Salvation</a:t>
            </a:r>
            <a:endParaRPr lang="en-US" sz="4000" b="1" u="sng" dirty="0">
              <a:ln w="6350">
                <a:solidFill>
                  <a:sysClr val="windowText" lastClr="000000"/>
                </a:solidFill>
              </a:ln>
              <a:solidFill>
                <a:srgbClr val="FFFF00"/>
              </a:solidFill>
              <a:effectLst>
                <a:glow rad="63500">
                  <a:schemeClr val="tx1">
                    <a:alpha val="40000"/>
                  </a:schemeClr>
                </a:glow>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33178" y="4647914"/>
            <a:ext cx="3742297"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Accepted as a Child of God</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45146" y="2180731"/>
            <a:ext cx="4372521"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Immediate Present Possession</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623361" y="2158295"/>
            <a:ext cx="2582400"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Possession</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741658" y="1546075"/>
            <a:ext cx="3329689" cy="5693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Length / Span / Extent</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456077" y="5226611"/>
            <a:ext cx="2830950"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Conditions</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265133" y="5805309"/>
            <a:ext cx="4061071"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Faith Alone in Christ Alone” </a:t>
            </a: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to Christ </a:t>
            </a:r>
            <a:endParaRPr lang="en-US" sz="3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5026024" y="5773020"/>
            <a:ext cx="3646130"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Persevering in Good Works Abiding in Christ </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683852" y="2834772"/>
            <a:ext cx="3375691"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from Eternal Death; 2</a:t>
            </a:r>
            <a:r>
              <a:rPr lang="en-US" sz="3000" b="1" baseline="3000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Death; Hell; Perishing</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4823064" y="3968676"/>
            <a:ext cx="4096976" cy="5693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Profited by Godly Living</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4923628" y="2783282"/>
            <a:ext cx="3850922"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from Physical Death and Eternal Loss of Rewards</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374792" y="3993020"/>
            <a:ext cx="3993812"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Received as a Gift from God</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607120" y="956701"/>
            <a:ext cx="3375691"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Eternal Life</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8" name="TextBox 27"/>
          <p:cNvSpPr txBox="1"/>
          <p:nvPr/>
        </p:nvSpPr>
        <p:spPr>
          <a:xfrm>
            <a:off x="5014301" y="944006"/>
            <a:ext cx="3375691"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Abundant Eternal Life</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4660437" y="1552930"/>
            <a:ext cx="4121664" cy="5693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Depth</a:t>
            </a:r>
            <a:r>
              <a:rPr lang="en-US" sz="3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Quantity and Quality</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0" name="TextBox 29"/>
          <p:cNvSpPr txBox="1"/>
          <p:nvPr/>
        </p:nvSpPr>
        <p:spPr>
          <a:xfrm>
            <a:off x="1076186" y="5226611"/>
            <a:ext cx="2591022" cy="55399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Condition</a:t>
            </a:r>
            <a:endParaRPr lang="en-US" sz="3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8297566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7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7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75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7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7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75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75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75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75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75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up)">
                                      <p:cBhvr>
                                        <p:cTn id="72" dur="75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75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75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75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250"/>
                                  </p:stCondLst>
                                  <p:childTnLst>
                                    <p:set>
                                      <p:cBhvr>
                                        <p:cTn id="91" dur="1" fill="hold">
                                          <p:stCondLst>
                                            <p:cond delay="0"/>
                                          </p:stCondLst>
                                        </p:cTn>
                                        <p:tgtEl>
                                          <p:spTgt spid="20"/>
                                        </p:tgtEl>
                                        <p:attrNameLst>
                                          <p:attrName>style.visibility</p:attrName>
                                        </p:attrNameLst>
                                      </p:cBhvr>
                                      <p:to>
                                        <p:strVal val="visible"/>
                                      </p:to>
                                    </p:set>
                                    <p:animEffect transition="in" filter="wipe(up)">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1"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2981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3037804" y="3572007"/>
            <a:ext cx="5267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Obedience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037804" y="4492288"/>
            <a:ext cx="4124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Fear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922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3" y="2698063"/>
            <a:ext cx="542039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Brethren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 </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970829" y="3515858"/>
            <a:ext cx="59421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1:22-25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4239" b="9646"/>
          <a:stretch/>
        </p:blipFill>
        <p:spPr>
          <a:xfrm>
            <a:off x="2527300" y="4216801"/>
            <a:ext cx="4089400" cy="2641199"/>
          </a:xfrm>
          <a:prstGeom prst="rect">
            <a:avLst/>
          </a:prstGeom>
          <a:effectLst>
            <a:softEdge rad="482600"/>
          </a:effectLst>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b="18202"/>
          <a:stretch/>
        </p:blipFill>
        <p:spPr>
          <a:xfrm>
            <a:off x="3911304" y="5136731"/>
            <a:ext cx="1321391" cy="1092538"/>
          </a:xfrm>
          <a:prstGeom prst="rect">
            <a:avLst/>
          </a:prstGeom>
          <a:effectLst>
            <a:softEdge rad="228600"/>
          </a:effectLst>
        </p:spPr>
      </p:pic>
    </p:spTree>
    <p:extLst>
      <p:ext uri="{BB962C8B-B14F-4D97-AF65-F5344CB8AC3E}">
        <p14:creationId xmlns:p14="http://schemas.microsoft.com/office/powerpoint/2010/main" val="3944137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10" presetClass="entr" presetSubtype="0"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par>
                                <p:cTn id="11" presetID="10" presetClass="entr" presetSubtype="0" fill="hold"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3" y="2698063"/>
            <a:ext cx="542039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Brethren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 </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970829" y="4379990"/>
            <a:ext cx="6173171"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2:1-10</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970829" y="3515858"/>
            <a:ext cx="59421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1:22-25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2883521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1"/>
            <a:ext cx="9144000" cy="685800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1" name="TextBox 10"/>
          <p:cNvSpPr txBox="1"/>
          <p:nvPr/>
        </p:nvSpPr>
        <p:spPr>
          <a:xfrm>
            <a:off x="189307" y="1112815"/>
            <a:ext cx="861059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a:t>
            </a:r>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2:1-10</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65708" y="1901506"/>
            <a:ext cx="712231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Spiritual Appetite for the Pure Milk of the Word –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865708" y="3057957"/>
            <a:ext cx="7021908"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Understanding of the Magnificence of Our Privilege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2:4-5</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65708" y="4390889"/>
            <a:ext cx="709691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Understanding of the Magnificence of His Person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2:6-8</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65708" y="5591218"/>
            <a:ext cx="660161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Understanding of the Magnificence of Our Purpose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2:9-10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03232" y="1882256"/>
            <a:ext cx="124936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a:t>
            </a:r>
            <a:endParaRPr lang="en-US" sz="36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68882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2250"/>
                            </p:stCondLst>
                            <p:childTnLst>
                              <p:par>
                                <p:cTn id="13" presetID="22" presetClass="entr" presetSubtype="8"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454400" y="3545877"/>
            <a:ext cx="5421707"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Abstinence from the Lust of the Flesh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454400" y="5021863"/>
            <a:ext cx="585398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Honorable Conduct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3467099" y="5880967"/>
            <a:ext cx="585398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Subjection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1604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7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75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 beg you as sojourners and pilgrims, abstain from fleshly lusts which war against the soul</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Abstinence from the Lust of the Flesh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9534512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4838"/>
          <a:stretch/>
        </p:blipFill>
        <p:spPr>
          <a:xfrm>
            <a:off x="171450" y="0"/>
            <a:ext cx="8900541" cy="6870700"/>
          </a:xfrm>
          <a:prstGeom prst="rect">
            <a:avLst/>
          </a:prstGeom>
          <a:effectLst>
            <a:softEdge rad="317500"/>
          </a:effectLst>
        </p:spPr>
      </p:pic>
      <p:sp>
        <p:nvSpPr>
          <p:cNvPr id="8" name="TextBox 7"/>
          <p:cNvSpPr txBox="1"/>
          <p:nvPr/>
        </p:nvSpPr>
        <p:spPr>
          <a:xfrm>
            <a:off x="209550" y="533400"/>
            <a:ext cx="8724900"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so loved the world that He gave His only begotten Son, that whoever believes in Him should not perish but have everlasting life</a:t>
            </a:r>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3:16)</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800572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 beg you as sojourners and pilgrims, abstain from fleshly lusts which war against the soul</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Abstinence from the Lust of the Flesh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49042635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beg you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sojourners and pilgrims, abstain from fleshly lusts which war against the soul</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Abstinence from the Lust of the Flesh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8806822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 beg you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sojourners and pilgrims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abstain from fleshly lusts which war against the soul</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Abstinence from the Lust of the Flesh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8474903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68354"/>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 beg you as sojourners and pilgrims,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abstain from fleshly lusts which war against the soul</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Abstinence from the Lust of the Flesh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7650001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949238"/>
            <a:ext cx="8723710" cy="390876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 not let sin reign in your mortal body, that you should obey it in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lusts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a:p>
            <a:pPr algn="just"/>
            <a:endParaRPr lang="en-US"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put on the Lord Jesus Christ, and make no provision for the flesh,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fulfill its lusts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6:12 and 13:14)</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39429"/>
            <a:ext cx="885825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Abstinence from the Lust of the Flesh </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2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3:7</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6386058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2845" y="1218801"/>
            <a:ext cx="5047655"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“deceitful lusts” (Eph. 4 22)</a:t>
            </a:r>
            <a:endPar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44080" y="2171158"/>
            <a:ext cx="4819055"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“harmful lusts” (1 Tim. 6:9)</a:t>
            </a:r>
            <a:endPar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44080" y="3059941"/>
            <a:ext cx="5047655"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“youthful lusts” (2 Tim 2:22)</a:t>
            </a:r>
            <a:endPar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44080" y="4054710"/>
            <a:ext cx="6635155"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“various lusts” (2 Tim 3:6; Titus 3:3)</a:t>
            </a:r>
            <a:endPar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44081" y="4956327"/>
            <a:ext cx="8668935"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“ungodly and worldly lusts”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itus 2:12; Jude 18)</a:t>
            </a:r>
            <a:endPar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44080" y="5857945"/>
            <a:ext cx="6080519"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“own lusts” (2 Peter 3:3; Jude 16)</a:t>
            </a:r>
            <a:endPar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0649011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7406" y="2289130"/>
            <a:ext cx="8723710" cy="20774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deer pants for the water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brooks, so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pants my soul for You, O God.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thirsts for God, for the living God</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 42:1-2a)</a:t>
            </a:r>
            <a:endPar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7406" y="4573565"/>
            <a:ext cx="8723710" cy="20774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You are my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Early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I seek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My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thirsts for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My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flesh longs for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in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dry and thirsty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land…”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 63:1)</a:t>
            </a:r>
            <a:endPar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16306" y="1311045"/>
            <a:ext cx="440809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All </a:t>
            </a: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t>
            </a:r>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usts are Bad</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9582865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1358" y="1155314"/>
            <a:ext cx="8981284"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 believer succumbs to sensual worldly life, his soul suffers a ruinous defeat.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81358" y="2665993"/>
            <a:ext cx="887333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571500" indent="-571500" algn="just">
              <a:buClr>
                <a:srgbClr val="FFFF00"/>
              </a:buClr>
              <a:buSzPct val="85000"/>
              <a:buFont typeface="Wingdings" panose="05000000000000000000" pitchFamily="2" charset="2"/>
              <a:buChar char="ü"/>
            </a:pP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Spoil</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soul is robbed of and plundered of what is eternally valuable.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81358" y="4100276"/>
            <a:ext cx="887333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571500" indent="-571500" algn="just">
              <a:buClr>
                <a:srgbClr val="FFFF00"/>
              </a:buClr>
              <a:buSzPct val="85000"/>
              <a:buFont typeface="Wingdings" panose="05000000000000000000" pitchFamily="2" charset="2"/>
              <a:buChar char="ü"/>
            </a:pP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Capture</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soul goes into captivity when the body is enslaved to sin.</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35332" y="5534559"/>
            <a:ext cx="892730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571500" indent="-571500" algn="just">
              <a:buClr>
                <a:srgbClr val="FFFF00"/>
              </a:buClr>
              <a:buSzPct val="85000"/>
              <a:buFont typeface="Wingdings" panose="05000000000000000000" pitchFamily="2" charset="2"/>
              <a:buChar char="ü"/>
            </a:pP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Death</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ultimate end is [early] physical death.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5737727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1358" y="1155314"/>
            <a:ext cx="8981284" cy="14157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 believer’s soul “</a:t>
            </a:r>
            <a:r>
              <a:rPr lang="en-US" sz="43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saved he is delivered from defeat to the ultimate glory of God.  </a:t>
            </a:r>
            <a:endPar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81358" y="2665993"/>
            <a:ext cx="887333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571500" indent="-571500" algn="just">
              <a:buClr>
                <a:srgbClr val="FFFF00"/>
              </a:buClr>
              <a:buSzPct val="85000"/>
              <a:buFont typeface="Wingdings" panose="05000000000000000000" pitchFamily="2" charset="2"/>
              <a:buChar char="ü"/>
            </a:pP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Preservation</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soul is reward with that which is eternally valuable.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81358" y="4084339"/>
            <a:ext cx="887333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571500" indent="-571500" algn="just">
              <a:buClr>
                <a:srgbClr val="FFFF00"/>
              </a:buClr>
              <a:buSzPct val="85000"/>
              <a:buFont typeface="Wingdings" panose="05000000000000000000" pitchFamily="2" charset="2"/>
              <a:buChar char="ü"/>
            </a:pP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Freedom</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soul experiences freedom and power over sin.</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48032" y="5479138"/>
            <a:ext cx="8764984"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marL="571500" indent="-571500" algn="just">
              <a:buClr>
                <a:srgbClr val="FFFF00"/>
              </a:buClr>
              <a:buSzPct val="85000"/>
              <a:buFont typeface="Wingdings" panose="05000000000000000000" pitchFamily="2" charset="2"/>
              <a:buChar char="ü"/>
            </a:pP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ultimate end is the soul experiencing an abundant life.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8971130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1358" y="1356989"/>
            <a:ext cx="8981284"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desires to </a:t>
            </a:r>
            <a:r>
              <a:rPr lang="en-US" sz="44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life will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but whoever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life for My sake will find it.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profit is it to a man if he gains the whole world, and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own soul</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16:25-26)</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35332" y="4385460"/>
            <a:ext cx="8873335"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buClr>
                <a:srgbClr val="FFFF00"/>
              </a:buClr>
              <a:buSzPct val="85000"/>
            </a:pP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said to </a:t>
            </a:r>
            <a:r>
              <a:rPr lang="en-US" sz="44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disciples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anyone desires to come after Me, let him deny himself, and take up his cross, and follow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(16:24)</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4608167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b="14035"/>
          <a:stretch/>
        </p:blipFill>
        <p:spPr>
          <a:xfrm>
            <a:off x="1371600" y="373402"/>
            <a:ext cx="6248400" cy="4503398"/>
          </a:xfrm>
          <a:prstGeom prst="rect">
            <a:avLst/>
          </a:prstGeom>
          <a:effectLst>
            <a:softEdge rad="317500"/>
          </a:effectLst>
        </p:spPr>
      </p:pic>
      <p:sp>
        <p:nvSpPr>
          <p:cNvPr id="5" name="Title 8"/>
          <p:cNvSpPr txBox="1">
            <a:spLocks/>
          </p:cNvSpPr>
          <p:nvPr/>
        </p:nvSpPr>
        <p:spPr>
          <a:xfrm>
            <a:off x="914400" y="655934"/>
            <a:ext cx="7620000" cy="3785935"/>
          </a:xfrm>
          <a:prstGeom prst="rect">
            <a:avLst/>
          </a:prstGeom>
          <a:solidFill>
            <a:srgbClr val="CDA15A">
              <a:alpha val="65000"/>
            </a:srgbClr>
          </a:solidFill>
          <a:ln w="6350" cap="rnd">
            <a:noFill/>
          </a:ln>
          <a:effectLst>
            <a:softEdge rad="317500"/>
          </a:effectLst>
        </p:spPr>
        <p:txBody>
          <a:bodyPr vert="horz" anchor="b" anchorCtr="0">
            <a:noAutofit/>
          </a:bodyPr>
          <a:lstStyle/>
          <a:p>
            <a:pPr lvl="0" algn="ctr">
              <a:spcBef>
                <a:spcPct val="0"/>
              </a:spcBef>
              <a:defRPr/>
            </a:pP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Jesus paid it all,</a:t>
            </a:r>
          </a:p>
          <a:p>
            <a:pPr lvl="0" algn="ctr">
              <a:spcBef>
                <a:spcPct val="0"/>
              </a:spcBef>
              <a:defRPr/>
            </a:pP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all to Him I owe;</a:t>
            </a:r>
            <a:endPar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endParaRPr>
          </a:p>
          <a:p>
            <a:pPr lvl="0" algn="ctr">
              <a:spcBef>
                <a:spcPct val="0"/>
              </a:spcBef>
              <a:defRPr/>
            </a:pP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Sin had left a crimson stain,</a:t>
            </a:r>
          </a:p>
          <a:p>
            <a:pPr lvl="0" algn="ctr">
              <a:spcBef>
                <a:spcPct val="0"/>
              </a:spcBef>
              <a:defRPr/>
            </a:pP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He washed it white as snow.</a:t>
            </a:r>
          </a:p>
        </p:txBody>
      </p:sp>
      <p:sp>
        <p:nvSpPr>
          <p:cNvPr id="9" name="TextBox 8"/>
          <p:cNvSpPr txBox="1"/>
          <p:nvPr/>
        </p:nvSpPr>
        <p:spPr>
          <a:xfrm>
            <a:off x="0" y="4724400"/>
            <a:ext cx="9144000" cy="1574277"/>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000" b="1" dirty="0" smtClean="0">
                <a:ln w="9525">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God Provides the Basis </a:t>
            </a:r>
            <a:r>
              <a:rPr lang="en-US" sz="5400" b="1" dirty="0">
                <a:ln w="9525">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of </a:t>
            </a:r>
            <a:r>
              <a:rPr lang="en-US" sz="5400" b="1" dirty="0" smtClean="0">
                <a:ln w="9525">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a:t>
            </a:r>
            <a:r>
              <a:rPr lang="en-US" sz="4700" b="1" dirty="0" smtClean="0">
                <a:ln w="9525">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through the Death and Resurrection of His Son</a:t>
            </a:r>
          </a:p>
        </p:txBody>
      </p:sp>
    </p:spTree>
    <p:extLst>
      <p:ext uri="{BB962C8B-B14F-4D97-AF65-F5344CB8AC3E}">
        <p14:creationId xmlns:p14="http://schemas.microsoft.com/office/powerpoint/2010/main" val="2730225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0066" y="2279560"/>
            <a:ext cx="8703868"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loves his life will lose it, and he who hates his life in this world will keep it for eternal life.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anyone serves Me, let him follow Me; and where I am, there My servant will be also. If anyone serves Me, him My Father will honor</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12:25-26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27407" y="1322654"/>
            <a:ext cx="31253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Salvation</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574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75333" y="2300739"/>
            <a:ext cx="8593334"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 believer abstains from a sensual worldly life he experiences the salvation of the soul consisting in deliverance from suffering, grief, defeat and the loss of temporal and eternal blessing for the ultimate glory of God.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27407" y="1322654"/>
            <a:ext cx="31253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 Salvation</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174022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454400" y="3545877"/>
            <a:ext cx="5421707"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Abstinence from the Lust of the Flesh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454400" y="4960987"/>
            <a:ext cx="585398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Honorable Conduct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0565448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75416" y="2895600"/>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conduct honorable among the Gentiles, that when they speak against you as evildoers, they may, by your good works which they observe, glorify God in the day of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visitation.”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16615" y="2094300"/>
            <a:ext cx="7098585"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Honorable Conduct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0363459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75416" y="2895600"/>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all who desire to live godly in Christ Jesus will suffer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persecution.”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Tim. 3:12)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16615" y="2094300"/>
            <a:ext cx="7098585"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Honorable Conduct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2352396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75416" y="2895600"/>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if you should suffer for righteousness' sake, you are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Pt. 3:14)</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16615" y="2094300"/>
            <a:ext cx="7098585"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Honorable Conduct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0069965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75416" y="2895600"/>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you when they revile and persecute you, and say all kinds of evil against you falsely for My sake.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Rejoice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be exceedingly glad, for great is your reward in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heaven…”</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5:11-12)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16615" y="2094300"/>
            <a:ext cx="7098585"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Honorable Conduct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7643590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454400" y="3545877"/>
            <a:ext cx="5421707"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Abstinence from the Lust of the Flesh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454400" y="5021863"/>
            <a:ext cx="585398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Honorable Conduct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2:12</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3467099" y="5880967"/>
            <a:ext cx="585398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Subjection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17874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974483" y="2746321"/>
            <a:ext cx="43283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2" name="TextBox 11"/>
          <p:cNvSpPr txBox="1"/>
          <p:nvPr/>
        </p:nvSpPr>
        <p:spPr>
          <a:xfrm>
            <a:off x="3009652" y="3645526"/>
            <a:ext cx="585398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hrough Subjection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 – 3:7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819400" y="4498565"/>
            <a:ext cx="6359769"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Subjects to Civil Authorities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325184" y="5297731"/>
            <a:ext cx="5285415"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Slaves to Masters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2:18-25</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3700668" y="6077865"/>
            <a:ext cx="4597231" cy="72327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Wives to Husbands – </a:t>
            </a:r>
            <a:r>
              <a:rPr lang="en-US" sz="41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1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6190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62000" y="3036585"/>
            <a:ext cx="50292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the Lord’s Sake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762000" y="3947021"/>
            <a:ext cx="80137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the Praise of those who </a:t>
            </a:r>
            <a:r>
              <a:rPr lang="en-US" sz="45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D</a:t>
            </a:r>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 Good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2:14</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762000" y="4857457"/>
            <a:ext cx="78486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the Silencing of the Ignorant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2:15-16</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762000" y="5785514"/>
            <a:ext cx="60198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Honor, Love and Fear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7497565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b="14035"/>
          <a:stretch/>
        </p:blipFill>
        <p:spPr>
          <a:xfrm>
            <a:off x="1371600" y="373402"/>
            <a:ext cx="6248400" cy="4503398"/>
          </a:xfrm>
          <a:prstGeom prst="rect">
            <a:avLst/>
          </a:prstGeom>
          <a:effectLst>
            <a:softEdge rad="317500"/>
          </a:effectLst>
        </p:spPr>
      </p:pic>
      <p:sp>
        <p:nvSpPr>
          <p:cNvPr id="7" name="TextBox 6"/>
          <p:cNvSpPr txBox="1"/>
          <p:nvPr/>
        </p:nvSpPr>
        <p:spPr>
          <a:xfrm>
            <a:off x="380998" y="4724400"/>
            <a:ext cx="8382000" cy="1754326"/>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0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God Provides the Basis </a:t>
            </a:r>
            <a:r>
              <a:rPr lang="en-US" sz="54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(D </a:t>
            </a:r>
            <a:r>
              <a:rPr lang="en-US" sz="44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&amp;</a:t>
            </a:r>
            <a:r>
              <a:rPr lang="en-US" sz="54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 R) </a:t>
            </a:r>
            <a:r>
              <a:rPr lang="en-US" sz="60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and the Means </a:t>
            </a:r>
            <a:r>
              <a:rPr lang="en-US" sz="54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(Faith) </a:t>
            </a:r>
            <a:r>
              <a:rPr lang="en-US" sz="6000" b="1" dirty="0" smtClean="0">
                <a:ln w="6350">
                  <a:solidFill>
                    <a:srgbClr val="C0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of Salvation</a:t>
            </a:r>
          </a:p>
        </p:txBody>
      </p:sp>
      <p:sp>
        <p:nvSpPr>
          <p:cNvPr id="5" name="Title 8"/>
          <p:cNvSpPr txBox="1">
            <a:spLocks/>
          </p:cNvSpPr>
          <p:nvPr/>
        </p:nvSpPr>
        <p:spPr>
          <a:xfrm>
            <a:off x="1142997" y="685800"/>
            <a:ext cx="6858001" cy="3785935"/>
          </a:xfrm>
          <a:prstGeom prst="rect">
            <a:avLst/>
          </a:prstGeom>
          <a:solidFill>
            <a:srgbClr val="CDA15A">
              <a:alpha val="65000"/>
            </a:srgbClr>
          </a:solidFill>
          <a:ln w="6350" cap="rnd">
            <a:noFill/>
          </a:ln>
          <a:effectLst>
            <a:softEdge rad="317500"/>
          </a:effectLst>
        </p:spPr>
        <p:txBody>
          <a:bodyPr vert="horz" anchor="b" anchorCtr="0">
            <a:noAutofit/>
          </a:bodyPr>
          <a:lstStyle/>
          <a:p>
            <a:pPr lvl="0" algn="ctr">
              <a:spcBef>
                <a:spcPct val="0"/>
              </a:spcBef>
              <a:defRPr/>
            </a:pP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Jesus </a:t>
            </a: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did it all,</a:t>
            </a:r>
          </a:p>
          <a:p>
            <a:pPr lvl="0" algn="ctr">
              <a:spcBef>
                <a:spcPct val="0"/>
              </a:spcBef>
              <a:defRPr/>
            </a:pP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He believed for me;</a:t>
            </a:r>
            <a:endPar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endParaRPr>
          </a:p>
          <a:p>
            <a:pPr lvl="0" algn="ctr">
              <a:spcBef>
                <a:spcPct val="0"/>
              </a:spcBef>
              <a:defRPr/>
            </a:pP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s</a:t>
            </a: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in has </a:t>
            </a: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left </a:t>
            </a: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me so dead,</a:t>
            </a:r>
            <a:endPar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endParaRPr>
          </a:p>
          <a:p>
            <a:pPr lvl="0" algn="ctr">
              <a:spcBef>
                <a:spcPct val="0"/>
              </a:spcBef>
              <a:defRPr/>
            </a:pPr>
            <a:r>
              <a:rPr lang="en-US" sz="6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t</a:t>
            </a:r>
            <a:r>
              <a:rPr lang="en-US" sz="6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here is nothing I can do.</a:t>
            </a:r>
          </a:p>
        </p:txBody>
      </p:sp>
    </p:spTree>
    <p:extLst>
      <p:ext uri="{BB962C8B-B14F-4D97-AF65-F5344CB8AC3E}">
        <p14:creationId xmlns:p14="http://schemas.microsoft.com/office/powerpoint/2010/main" val="648249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submit yourselves to every ordinance of man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the Lord's sake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whether to the king as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supreme, 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governors,..”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(2:13-14a)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0929352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those who are sent by him for the punishment of evildoers and for the praise of those who do good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(2:14b)</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0538975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 soul be subject to the governing authorities. For there is no authority except from God, and the authorities that exist are appointed by God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13:1)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5041456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Christ has all authority in heaven and earth, He has delegated His authority to human government to reward those who do good and executed punishment, including death, on anyone who commits evil.</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3463430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currently to be in submission to every civil authority </a:t>
            </a: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end comes, “when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delivers the kingdom to God the Father, when He puts an end to all rule and all authority and power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Cor. 15:21)</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2401873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8615" y="2959087"/>
            <a:ext cx="87249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48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all things are made subject to Him, </a:t>
            </a:r>
            <a:r>
              <a:rPr lang="en-US" sz="48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Son Himself will also be subject to Him who put all things under Him, that God may be all in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(15:28)</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9553223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8615" y="2959087"/>
            <a:ext cx="8724900"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5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seventh angel sounded: And there were loud voices in heaven, saying, "The kingdoms of this world have become the kingdoms of our Lord and of His Christ, and He shall reign forever and ever!"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11:15-16)</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1001251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8615" y="2959087"/>
            <a:ext cx="87249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mean time, Paul tells Titus to, “Remind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church) to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subject to rulers and authorities, to obey, to be ready for every good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(Titus 3:1)</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5819538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 will of God, that by doing good you may put </a:t>
            </a:r>
            <a:r>
              <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silence the ignorance of foolish men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free, yet not using liberty as a cloak for vice, but as bondservants of God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(2:15-16)</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3204241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70104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World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950049"/>
            <a:ext cx="87249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people. Love the brotherhood. Fear God. Honor the king</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(2:17)</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2126149"/>
            <a:ext cx="8763000" cy="78483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Subjection to Civil Authorities – </a:t>
            </a:r>
            <a:r>
              <a:rPr lang="en-US" sz="45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2:13-17</a:t>
            </a:r>
            <a:endParaRPr lang="en-US" sz="45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5935876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t="11481" b="10741"/>
          <a:stretch/>
        </p:blipFill>
        <p:spPr>
          <a:xfrm>
            <a:off x="1981200" y="762000"/>
            <a:ext cx="5410200" cy="315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0" name="Title 8"/>
          <p:cNvSpPr txBox="1">
            <a:spLocks/>
          </p:cNvSpPr>
          <p:nvPr/>
        </p:nvSpPr>
        <p:spPr>
          <a:xfrm>
            <a:off x="400050" y="4231607"/>
            <a:ext cx="8343900" cy="2338135"/>
          </a:xfrm>
          <a:prstGeom prst="rect">
            <a:avLst/>
          </a:prstGeom>
          <a:solidFill>
            <a:srgbClr val="B05D26">
              <a:alpha val="30000"/>
            </a:srgbClr>
          </a:solidFill>
          <a:ln w="6350" cap="rnd">
            <a:noFill/>
          </a:ln>
          <a:effectLst>
            <a:softEdge rad="317500"/>
          </a:effectLst>
        </p:spPr>
        <p:txBody>
          <a:bodyPr vert="horz" anchor="b" anchorCtr="0">
            <a:noAutofit/>
          </a:bodyPr>
          <a:lstStyle/>
          <a:p>
            <a:pPr lvl="0" algn="ctr">
              <a:lnSpc>
                <a:spcPct val="110000"/>
              </a:lnSpc>
              <a:spcBef>
                <a:spcPct val="0"/>
              </a:spcBef>
              <a:defRPr/>
            </a:pPr>
            <a:r>
              <a:rPr lang="en-US" sz="44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Apostate Grace Evangelical Society </a:t>
            </a:r>
            <a:r>
              <a:rPr lang="en-US" sz="4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(GES) </a:t>
            </a:r>
            <a:r>
              <a:rPr lang="en-US" sz="44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Teaches </a:t>
            </a:r>
            <a:r>
              <a:rPr lang="en-US" sz="44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P</a:t>
            </a:r>
            <a:r>
              <a:rPr lang="en-US" sz="44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hony Grace and Easy </a:t>
            </a:r>
            <a:r>
              <a:rPr lang="en-US" sz="44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B</a:t>
            </a:r>
            <a:r>
              <a:rPr lang="en-US" sz="44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rPr>
              <a:t>elievism of Another Gospel  </a:t>
            </a:r>
            <a:endParaRPr lang="en-US" sz="44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anose="020D0402020204020903" pitchFamily="34" charset="0"/>
              <a:cs typeface="Aharoni" pitchFamily="2" charset="-79"/>
            </a:endParaRPr>
          </a:p>
        </p:txBody>
      </p:sp>
    </p:spTree>
    <p:extLst>
      <p:ext uri="{BB962C8B-B14F-4D97-AF65-F5344CB8AC3E}">
        <p14:creationId xmlns:p14="http://schemas.microsoft.com/office/powerpoint/2010/main" val="2459398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9279" y="1356989"/>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69279" y="3581400"/>
            <a:ext cx="8605442"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Can we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 eternal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that we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worked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a:t>
            </a:r>
          </a:p>
        </p:txBody>
      </p:sp>
      <p:sp>
        <p:nvSpPr>
          <p:cNvPr id="10" name="TextBox 9"/>
          <p:cNvSpPr txBox="1"/>
          <p:nvPr/>
        </p:nvSpPr>
        <p:spPr>
          <a:xfrm>
            <a:off x="345674" y="5066050"/>
            <a:ext cx="8605442"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eternal salvation the full reward that we may receive? </a:t>
            </a:r>
          </a:p>
        </p:txBody>
      </p:sp>
    </p:spTree>
    <p:extLst>
      <p:ext uri="{BB962C8B-B14F-4D97-AF65-F5344CB8AC3E}">
        <p14:creationId xmlns:p14="http://schemas.microsoft.com/office/powerpoint/2010/main" val="280193963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9279" y="1356989"/>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69279" y="3581400"/>
            <a:ext cx="8605442"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context tells us that we preserve our full reward by abiding in the doctrine and truth that Christ has come in the flesh, which many deceivers do not confess.</a:t>
            </a:r>
          </a:p>
        </p:txBody>
      </p:sp>
    </p:spTree>
    <p:extLst>
      <p:ext uri="{BB962C8B-B14F-4D97-AF65-F5344CB8AC3E}">
        <p14:creationId xmlns:p14="http://schemas.microsoft.com/office/powerpoint/2010/main" val="313748963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9279" y="1356989"/>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69279" y="3581400"/>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behold, I am coming quickly, and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reward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with Me, to give to every one according to his work</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22:12)</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3072533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1239042"/>
            <a:ext cx="8723709" cy="550920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that time the 24 elders say, “You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have taken Your great power and reigned.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nations were angry, and Your wrath has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come,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time of the dead, that they should be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judged,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You should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servants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prophets and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saints,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fear Your name, small and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great,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should destroy those who destroy the earth</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11:17-18)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8306717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9279" y="1356989"/>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69279" y="3581400"/>
            <a:ext cx="8605442"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gives you a cup of water to drink in My name, because you belong to Christ, assuredly, I say to you,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will by no means lose his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9:41</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Tree>
    <p:extLst>
      <p:ext uri="{BB962C8B-B14F-4D97-AF65-F5344CB8AC3E}">
        <p14:creationId xmlns:p14="http://schemas.microsoft.com/office/powerpoint/2010/main" val="55988638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9279" y="1356989"/>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69278" y="3581400"/>
            <a:ext cx="8798521"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whatever you do, do it heartily, as to the Lord and not to men,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from the Lord you will receive the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inheritance; for you serve the Lord Christ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3:23-25)</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37548683"/>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9279" y="1356989"/>
            <a:ext cx="8605442"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yourselves, that we do not lose those things we worked for, but that we may receive a full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69278" y="3581400"/>
            <a:ext cx="8798521"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one cheat you of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leading you astray into false doctrines and false religious practices…”]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2:18f)</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3213716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920652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09342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goal our faith</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we are actually in the process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realizing it through suffering and learning submission.</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7177653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90500" y="2221935"/>
            <a:ext cx="8763000"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may the God of all grace, who called us to His eternal glory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goal],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you have suffered a while,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present reality] </a:t>
            </a:r>
            <a:r>
              <a:rPr lang="en-US" sz="4400" b="1" i="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make you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perfect</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establish, strengthen, and settle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4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5:10)</a:t>
            </a:r>
            <a:endPar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3595041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155125</TotalTime>
  <Words>5814</Words>
  <Application>Microsoft Office PowerPoint</Application>
  <PresentationFormat>On-screen Show (4:3)</PresentationFormat>
  <Paragraphs>430</Paragraphs>
  <Slides>57</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Agency FB</vt:lpstr>
      <vt:lpstr>Aharoni</vt:lpstr>
      <vt:lpstr>Arial</vt:lpstr>
      <vt:lpstr>Calibri</vt:lpstr>
      <vt:lpstr>Calibri Light</vt:lpstr>
      <vt:lpstr>Geometr231 BT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2895</cp:revision>
  <dcterms:created xsi:type="dcterms:W3CDTF">2010-02-05T17:09:41Z</dcterms:created>
  <dcterms:modified xsi:type="dcterms:W3CDTF">2020-07-04T23:48:44Z</dcterms:modified>
</cp:coreProperties>
</file>